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9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99" autoAdjust="0"/>
  </p:normalViewPr>
  <p:slideViewPr>
    <p:cSldViewPr>
      <p:cViewPr varScale="1">
        <p:scale>
          <a:sx n="97" d="100"/>
          <a:sy n="97" d="100"/>
        </p:scale>
        <p:origin x="-30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159106-E0EE-4633-B10C-A2423D09AE3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6364D35-D9D0-4B8E-A2B2-507E69A048AD}">
      <dgm:prSet phldrT="[Text]"/>
      <dgm:spPr/>
      <dgm:t>
        <a:bodyPr/>
        <a:lstStyle/>
        <a:p>
          <a:r>
            <a:rPr lang="cs-CZ" dirty="0" smtClean="0"/>
            <a:t>Externí komunikace - offline</a:t>
          </a:r>
          <a:endParaRPr lang="cs-CZ" dirty="0"/>
        </a:p>
      </dgm:t>
    </dgm:pt>
    <dgm:pt modelId="{654889C3-D026-4991-9069-0507A718C39E}" type="parTrans" cxnId="{1397DB04-29B2-4B8B-83DA-17F1093D0474}">
      <dgm:prSet/>
      <dgm:spPr/>
      <dgm:t>
        <a:bodyPr/>
        <a:lstStyle/>
        <a:p>
          <a:endParaRPr lang="cs-CZ"/>
        </a:p>
      </dgm:t>
    </dgm:pt>
    <dgm:pt modelId="{4EC97BDA-212E-49D1-A704-94AD256996A2}" type="sibTrans" cxnId="{1397DB04-29B2-4B8B-83DA-17F1093D0474}">
      <dgm:prSet/>
      <dgm:spPr/>
      <dgm:t>
        <a:bodyPr/>
        <a:lstStyle/>
        <a:p>
          <a:endParaRPr lang="cs-CZ"/>
        </a:p>
      </dgm:t>
    </dgm:pt>
    <dgm:pt modelId="{6C5D3FA7-F43A-4526-8364-23556FA57BCA}">
      <dgm:prSet phldrT="[Text]"/>
      <dgm:spPr/>
      <dgm:t>
        <a:bodyPr/>
        <a:lstStyle/>
        <a:p>
          <a:r>
            <a:rPr lang="cs-CZ" dirty="0" smtClean="0"/>
            <a:t>Externí komunikace - online</a:t>
          </a:r>
          <a:endParaRPr lang="cs-CZ" dirty="0"/>
        </a:p>
      </dgm:t>
    </dgm:pt>
    <dgm:pt modelId="{5547B1EA-5205-4154-897B-0F5224A3C62D}" type="parTrans" cxnId="{A70D78A2-735C-4DEF-B118-DCEC59709A99}">
      <dgm:prSet/>
      <dgm:spPr/>
      <dgm:t>
        <a:bodyPr/>
        <a:lstStyle/>
        <a:p>
          <a:endParaRPr lang="cs-CZ"/>
        </a:p>
      </dgm:t>
    </dgm:pt>
    <dgm:pt modelId="{8A026B6F-2128-4602-902F-5503F9D246F7}" type="sibTrans" cxnId="{A70D78A2-735C-4DEF-B118-DCEC59709A99}">
      <dgm:prSet/>
      <dgm:spPr/>
      <dgm:t>
        <a:bodyPr/>
        <a:lstStyle/>
        <a:p>
          <a:endParaRPr lang="cs-CZ"/>
        </a:p>
      </dgm:t>
    </dgm:pt>
    <dgm:pt modelId="{051F89DC-09BF-4AAC-8977-C5FE43A8E5D8}">
      <dgm:prSet phldrT="[Text]"/>
      <dgm:spPr/>
      <dgm:t>
        <a:bodyPr/>
        <a:lstStyle/>
        <a:p>
          <a:r>
            <a:rPr lang="cs-CZ" dirty="0" smtClean="0"/>
            <a:t>Interní komunikace - offline</a:t>
          </a:r>
          <a:endParaRPr lang="cs-CZ" dirty="0"/>
        </a:p>
      </dgm:t>
    </dgm:pt>
    <dgm:pt modelId="{1E82142B-11BF-40C9-AF2D-F35B39F2A2CE}" type="parTrans" cxnId="{CEDF24F8-BFFB-41AD-B72E-2AB319007976}">
      <dgm:prSet/>
      <dgm:spPr/>
      <dgm:t>
        <a:bodyPr/>
        <a:lstStyle/>
        <a:p>
          <a:endParaRPr lang="cs-CZ"/>
        </a:p>
      </dgm:t>
    </dgm:pt>
    <dgm:pt modelId="{1820B58A-507D-4F99-82DF-2C8140948E5F}" type="sibTrans" cxnId="{CEDF24F8-BFFB-41AD-B72E-2AB319007976}">
      <dgm:prSet/>
      <dgm:spPr/>
      <dgm:t>
        <a:bodyPr/>
        <a:lstStyle/>
        <a:p>
          <a:endParaRPr lang="cs-CZ"/>
        </a:p>
      </dgm:t>
    </dgm:pt>
    <dgm:pt modelId="{5A52DDD6-2DD7-421F-AEF7-9240A6F4BF5F}">
      <dgm:prSet phldrT="[Text]"/>
      <dgm:spPr/>
      <dgm:t>
        <a:bodyPr/>
        <a:lstStyle/>
        <a:p>
          <a:r>
            <a:rPr lang="cs-CZ" dirty="0" smtClean="0"/>
            <a:t>Interní komunikace - online</a:t>
          </a:r>
          <a:endParaRPr lang="cs-CZ" dirty="0"/>
        </a:p>
      </dgm:t>
    </dgm:pt>
    <dgm:pt modelId="{9BC6E8B1-1D28-4E43-A6BA-398DD70D398F}" type="parTrans" cxnId="{9BFF3A5D-ECB8-4EB5-8809-68AF8937380C}">
      <dgm:prSet/>
      <dgm:spPr/>
      <dgm:t>
        <a:bodyPr/>
        <a:lstStyle/>
        <a:p>
          <a:endParaRPr lang="cs-CZ"/>
        </a:p>
      </dgm:t>
    </dgm:pt>
    <dgm:pt modelId="{473BF2C6-0715-4D4E-B8C7-16601322B302}" type="sibTrans" cxnId="{9BFF3A5D-ECB8-4EB5-8809-68AF8937380C}">
      <dgm:prSet/>
      <dgm:spPr/>
      <dgm:t>
        <a:bodyPr/>
        <a:lstStyle/>
        <a:p>
          <a:endParaRPr lang="cs-CZ"/>
        </a:p>
      </dgm:t>
    </dgm:pt>
    <dgm:pt modelId="{E3600453-7583-451D-9838-BA3E286E96AB}" type="pres">
      <dgm:prSet presAssocID="{0C159106-E0EE-4633-B10C-A2423D09AE3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D8722CE-8CD7-4218-BFEA-6F2790D4F7CA}" type="pres">
      <dgm:prSet presAssocID="{96364D35-D9D0-4B8E-A2B2-507E69A048A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4DE4118-01EC-40A6-A615-8AA8DFBE7870}" type="pres">
      <dgm:prSet presAssocID="{4EC97BDA-212E-49D1-A704-94AD256996A2}" presName="sibTrans" presStyleCnt="0"/>
      <dgm:spPr/>
    </dgm:pt>
    <dgm:pt modelId="{31A8F6BF-0C04-4FAB-B189-A5F9843241D6}" type="pres">
      <dgm:prSet presAssocID="{6C5D3FA7-F43A-4526-8364-23556FA57BCA}" presName="node" presStyleLbl="node1" presStyleIdx="1" presStyleCnt="4" custLinFactNeighborX="-861" custLinFactNeighborY="-212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9206D2A-74FE-491B-BB45-4E73D285EA0D}" type="pres">
      <dgm:prSet presAssocID="{8A026B6F-2128-4602-902F-5503F9D246F7}" presName="sibTrans" presStyleCnt="0"/>
      <dgm:spPr/>
    </dgm:pt>
    <dgm:pt modelId="{69B5BB8D-908E-45CB-A590-8F25FF89C2D7}" type="pres">
      <dgm:prSet presAssocID="{051F89DC-09BF-4AAC-8977-C5FE43A8E5D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42629A6-7329-4118-9DAF-D4D78B2286AF}" type="pres">
      <dgm:prSet presAssocID="{1820B58A-507D-4F99-82DF-2C8140948E5F}" presName="sibTrans" presStyleCnt="0"/>
      <dgm:spPr/>
    </dgm:pt>
    <dgm:pt modelId="{E76C552F-4FA7-4543-B0CD-F2EC96897C2E}" type="pres">
      <dgm:prSet presAssocID="{5A52DDD6-2DD7-421F-AEF7-9240A6F4BF5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397DB04-29B2-4B8B-83DA-17F1093D0474}" srcId="{0C159106-E0EE-4633-B10C-A2423D09AE3E}" destId="{96364D35-D9D0-4B8E-A2B2-507E69A048AD}" srcOrd="0" destOrd="0" parTransId="{654889C3-D026-4991-9069-0507A718C39E}" sibTransId="{4EC97BDA-212E-49D1-A704-94AD256996A2}"/>
    <dgm:cxn modelId="{9BFF3A5D-ECB8-4EB5-8809-68AF8937380C}" srcId="{0C159106-E0EE-4633-B10C-A2423D09AE3E}" destId="{5A52DDD6-2DD7-421F-AEF7-9240A6F4BF5F}" srcOrd="3" destOrd="0" parTransId="{9BC6E8B1-1D28-4E43-A6BA-398DD70D398F}" sibTransId="{473BF2C6-0715-4D4E-B8C7-16601322B302}"/>
    <dgm:cxn modelId="{FB996CF7-B798-43DC-B8CB-55BCCDCFD9EE}" type="presOf" srcId="{051F89DC-09BF-4AAC-8977-C5FE43A8E5D8}" destId="{69B5BB8D-908E-45CB-A590-8F25FF89C2D7}" srcOrd="0" destOrd="0" presId="urn:microsoft.com/office/officeart/2005/8/layout/default"/>
    <dgm:cxn modelId="{3DBFED30-F7D6-4D42-BEBE-305059284DCB}" type="presOf" srcId="{6C5D3FA7-F43A-4526-8364-23556FA57BCA}" destId="{31A8F6BF-0C04-4FAB-B189-A5F9843241D6}" srcOrd="0" destOrd="0" presId="urn:microsoft.com/office/officeart/2005/8/layout/default"/>
    <dgm:cxn modelId="{CFB86745-995E-4BFE-96F9-18A33780F9BE}" type="presOf" srcId="{0C159106-E0EE-4633-B10C-A2423D09AE3E}" destId="{E3600453-7583-451D-9838-BA3E286E96AB}" srcOrd="0" destOrd="0" presId="urn:microsoft.com/office/officeart/2005/8/layout/default"/>
    <dgm:cxn modelId="{80A05638-61E4-4CE6-96CB-57CE26EB24D4}" type="presOf" srcId="{96364D35-D9D0-4B8E-A2B2-507E69A048AD}" destId="{2D8722CE-8CD7-4218-BFEA-6F2790D4F7CA}" srcOrd="0" destOrd="0" presId="urn:microsoft.com/office/officeart/2005/8/layout/default"/>
    <dgm:cxn modelId="{CEDF24F8-BFFB-41AD-B72E-2AB319007976}" srcId="{0C159106-E0EE-4633-B10C-A2423D09AE3E}" destId="{051F89DC-09BF-4AAC-8977-C5FE43A8E5D8}" srcOrd="2" destOrd="0" parTransId="{1E82142B-11BF-40C9-AF2D-F35B39F2A2CE}" sibTransId="{1820B58A-507D-4F99-82DF-2C8140948E5F}"/>
    <dgm:cxn modelId="{1D56F365-CB9E-489D-A933-2C2CE51BE59C}" type="presOf" srcId="{5A52DDD6-2DD7-421F-AEF7-9240A6F4BF5F}" destId="{E76C552F-4FA7-4543-B0CD-F2EC96897C2E}" srcOrd="0" destOrd="0" presId="urn:microsoft.com/office/officeart/2005/8/layout/default"/>
    <dgm:cxn modelId="{A70D78A2-735C-4DEF-B118-DCEC59709A99}" srcId="{0C159106-E0EE-4633-B10C-A2423D09AE3E}" destId="{6C5D3FA7-F43A-4526-8364-23556FA57BCA}" srcOrd="1" destOrd="0" parTransId="{5547B1EA-5205-4154-897B-0F5224A3C62D}" sibTransId="{8A026B6F-2128-4602-902F-5503F9D246F7}"/>
    <dgm:cxn modelId="{939E9854-ADE3-4FAF-9FFA-B598EF03F509}" type="presParOf" srcId="{E3600453-7583-451D-9838-BA3E286E96AB}" destId="{2D8722CE-8CD7-4218-BFEA-6F2790D4F7CA}" srcOrd="0" destOrd="0" presId="urn:microsoft.com/office/officeart/2005/8/layout/default"/>
    <dgm:cxn modelId="{8D40B10B-587D-4EE3-8016-460E7D5572A4}" type="presParOf" srcId="{E3600453-7583-451D-9838-BA3E286E96AB}" destId="{64DE4118-01EC-40A6-A615-8AA8DFBE7870}" srcOrd="1" destOrd="0" presId="urn:microsoft.com/office/officeart/2005/8/layout/default"/>
    <dgm:cxn modelId="{796CD624-0916-4E83-BB5A-023F6BAFBA2C}" type="presParOf" srcId="{E3600453-7583-451D-9838-BA3E286E96AB}" destId="{31A8F6BF-0C04-4FAB-B189-A5F9843241D6}" srcOrd="2" destOrd="0" presId="urn:microsoft.com/office/officeart/2005/8/layout/default"/>
    <dgm:cxn modelId="{718ED89D-AE37-49E1-BD9B-D32A506D6814}" type="presParOf" srcId="{E3600453-7583-451D-9838-BA3E286E96AB}" destId="{59206D2A-74FE-491B-BB45-4E73D285EA0D}" srcOrd="3" destOrd="0" presId="urn:microsoft.com/office/officeart/2005/8/layout/default"/>
    <dgm:cxn modelId="{C069A567-07D1-4C56-97AF-DCE54677DD75}" type="presParOf" srcId="{E3600453-7583-451D-9838-BA3E286E96AB}" destId="{69B5BB8D-908E-45CB-A590-8F25FF89C2D7}" srcOrd="4" destOrd="0" presId="urn:microsoft.com/office/officeart/2005/8/layout/default"/>
    <dgm:cxn modelId="{3276AE5D-51AE-43EA-B21D-27D732D9BB88}" type="presParOf" srcId="{E3600453-7583-451D-9838-BA3E286E96AB}" destId="{642629A6-7329-4118-9DAF-D4D78B2286AF}" srcOrd="5" destOrd="0" presId="urn:microsoft.com/office/officeart/2005/8/layout/default"/>
    <dgm:cxn modelId="{9475A00C-55FA-40C6-B9E9-C5F646C26D70}" type="presParOf" srcId="{E3600453-7583-451D-9838-BA3E286E96AB}" destId="{E76C552F-4FA7-4543-B0CD-F2EC96897C2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8722CE-8CD7-4218-BFEA-6F2790D4F7CA}">
      <dsp:nvSpPr>
        <dsp:cNvPr id="0" name=""/>
        <dsp:cNvSpPr/>
      </dsp:nvSpPr>
      <dsp:spPr>
        <a:xfrm>
          <a:off x="460905" y="1047"/>
          <a:ext cx="3479899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200" kern="1200" dirty="0" smtClean="0"/>
            <a:t>Externí komunikace - offline</a:t>
          </a:r>
          <a:endParaRPr lang="cs-CZ" sz="4200" kern="1200" dirty="0"/>
        </a:p>
      </dsp:txBody>
      <dsp:txXfrm>
        <a:off x="460905" y="1047"/>
        <a:ext cx="3479899" cy="2087939"/>
      </dsp:txXfrm>
    </dsp:sp>
    <dsp:sp modelId="{31A8F6BF-0C04-4FAB-B189-A5F9843241D6}">
      <dsp:nvSpPr>
        <dsp:cNvPr id="0" name=""/>
        <dsp:cNvSpPr/>
      </dsp:nvSpPr>
      <dsp:spPr>
        <a:xfrm>
          <a:off x="4258833" y="0"/>
          <a:ext cx="3479899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200" kern="1200" dirty="0" smtClean="0"/>
            <a:t>Externí komunikace - online</a:t>
          </a:r>
          <a:endParaRPr lang="cs-CZ" sz="4200" kern="1200" dirty="0"/>
        </a:p>
      </dsp:txBody>
      <dsp:txXfrm>
        <a:off x="4258833" y="0"/>
        <a:ext cx="3479899" cy="2087939"/>
      </dsp:txXfrm>
    </dsp:sp>
    <dsp:sp modelId="{69B5BB8D-908E-45CB-A590-8F25FF89C2D7}">
      <dsp:nvSpPr>
        <dsp:cNvPr id="0" name=""/>
        <dsp:cNvSpPr/>
      </dsp:nvSpPr>
      <dsp:spPr>
        <a:xfrm>
          <a:off x="460905" y="2436976"/>
          <a:ext cx="3479899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200" kern="1200" dirty="0" smtClean="0"/>
            <a:t>Interní komunikace - offline</a:t>
          </a:r>
          <a:endParaRPr lang="cs-CZ" sz="4200" kern="1200" dirty="0"/>
        </a:p>
      </dsp:txBody>
      <dsp:txXfrm>
        <a:off x="460905" y="2436976"/>
        <a:ext cx="3479899" cy="2087939"/>
      </dsp:txXfrm>
    </dsp:sp>
    <dsp:sp modelId="{E76C552F-4FA7-4543-B0CD-F2EC96897C2E}">
      <dsp:nvSpPr>
        <dsp:cNvPr id="0" name=""/>
        <dsp:cNvSpPr/>
      </dsp:nvSpPr>
      <dsp:spPr>
        <a:xfrm>
          <a:off x="4288794" y="2436976"/>
          <a:ext cx="3479899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200" kern="1200" dirty="0" smtClean="0"/>
            <a:t>Interní komunikace - online</a:t>
          </a:r>
          <a:endParaRPr lang="cs-CZ" sz="4200" kern="1200" dirty="0"/>
        </a:p>
      </dsp:txBody>
      <dsp:txXfrm>
        <a:off x="4288794" y="2436976"/>
        <a:ext cx="3479899" cy="20879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B3FCA-85CC-45EC-9D33-AC8E7D0AEF4E}" type="datetimeFigureOut">
              <a:rPr lang="cs-CZ" smtClean="0"/>
              <a:pPr/>
              <a:t>18.1.2012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1501B-D8A0-44B3-B5B9-DA787D5A1C5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548E-E864-4A08-BE71-8577787C19B7}" type="datetimeFigureOut">
              <a:rPr lang="cs-CZ" smtClean="0"/>
              <a:pPr/>
              <a:t>18.1.2012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PracOvní SEtkání Dobrovolníků, 2.–4. 12. 2011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DDE5-BC0F-4748-A8EE-F584ED1416AE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6" descr="logo_vzor201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57300" y="0"/>
            <a:ext cx="754706" cy="692696"/>
          </a:xfrm>
          <a:prstGeom prst="rect">
            <a:avLst/>
          </a:prstGeom>
        </p:spPr>
      </p:pic>
      <p:pic>
        <p:nvPicPr>
          <p:cNvPr id="8" name="Obrázek 7" descr="EYVCmyk CS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19672" y="0"/>
            <a:ext cx="1727480" cy="863740"/>
          </a:xfrm>
          <a:prstGeom prst="rect">
            <a:avLst/>
          </a:prstGeom>
        </p:spPr>
      </p:pic>
      <p:pic>
        <p:nvPicPr>
          <p:cNvPr id="9" name="Obrázek 8" descr="MSMT_logotyp_text_CMYK_cz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07504" y="63458"/>
            <a:ext cx="1548380" cy="773254"/>
          </a:xfrm>
          <a:prstGeom prst="rect">
            <a:avLst/>
          </a:prstGeom>
        </p:spPr>
      </p:pic>
      <p:pic>
        <p:nvPicPr>
          <p:cNvPr id="10" name="Obrázek 9" descr="POSED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139952" y="0"/>
            <a:ext cx="2700533" cy="8808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9DFB3-4D83-4FC3-BBD5-14BCE4319391}" type="datetime1">
              <a:rPr lang="cs-CZ" smtClean="0"/>
              <a:pPr/>
              <a:t>18.1.2012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AF8F-2FE7-48AC-B619-D9751C1B5D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02B48-D977-4552-848B-F980EF80B5C9}" type="datetime1">
              <a:rPr lang="cs-CZ" smtClean="0"/>
              <a:pPr/>
              <a:t>18.1.2012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AF8F-2FE7-48AC-B619-D9751C1B5D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DE8A-FA3F-4361-B85A-48C394F5E4EC}" type="datetime1">
              <a:rPr lang="cs-CZ" smtClean="0"/>
              <a:pPr/>
              <a:t>18.1.2012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AF8F-2FE7-48AC-B619-D9751C1B5D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7F35E-9CDC-49B2-A50C-61319525ACC7}" type="datetime1">
              <a:rPr lang="cs-CZ" smtClean="0"/>
              <a:pPr/>
              <a:t>18.1.2012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AF8F-2FE7-48AC-B619-D9751C1B5D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83001-26AA-416D-921E-AB3AE20C0283}" type="datetime1">
              <a:rPr lang="cs-CZ" smtClean="0"/>
              <a:pPr/>
              <a:t>18.1.2012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AF8F-2FE7-48AC-B619-D9751C1B5D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9ACA-8DA2-4F83-91C7-ED5FBFA2F6C2}" type="datetime1">
              <a:rPr lang="cs-CZ" smtClean="0"/>
              <a:pPr/>
              <a:t>18.1.2012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AF8F-2FE7-48AC-B619-D9751C1B5D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1411F-20FA-467B-A8A6-C2952B87C661}" type="datetime1">
              <a:rPr lang="cs-CZ" smtClean="0"/>
              <a:pPr/>
              <a:t>18.1.2012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AF8F-2FE7-48AC-B619-D9751C1B5D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817BF-390B-4210-B2C4-A7C6F9A01DB1}" type="datetime1">
              <a:rPr lang="cs-CZ" smtClean="0"/>
              <a:pPr/>
              <a:t>18.1.2012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AF8F-2FE7-48AC-B619-D9751C1B5D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A7A7-2BD3-462A-B469-F3E3B20FBB90}" type="datetime1">
              <a:rPr lang="cs-CZ" smtClean="0"/>
              <a:pPr/>
              <a:t>18.1.2012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AF8F-2FE7-48AC-B619-D9751C1B5D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8276F-2433-44D2-B8C0-98700C95EE7E}" type="datetime1">
              <a:rPr lang="cs-CZ" smtClean="0"/>
              <a:pPr/>
              <a:t>18.1.2012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AF8F-2FE7-48AC-B619-D9751C1B5D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569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7544" y="217626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BC667-5D53-4F3D-BEB8-28C45AEEE83E}" type="datetime1">
              <a:rPr lang="cs-CZ" smtClean="0"/>
              <a:pPr/>
              <a:t>18.1.2012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BAF8F-2FE7-48AC-B619-D9751C1B5D0B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7" descr="EYVCmyk CS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19250" y="0"/>
            <a:ext cx="17272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8" descr="MSMT_logotyp_text_CMYK_cz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7950" y="63500"/>
            <a:ext cx="1547813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8" descr="logo_vzor2011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8257300" y="0"/>
            <a:ext cx="754706" cy="692696"/>
          </a:xfrm>
          <a:prstGeom prst="rect">
            <a:avLst/>
          </a:prstGeom>
        </p:spPr>
      </p:pic>
      <p:pic>
        <p:nvPicPr>
          <p:cNvPr id="10" name="Obrázek 9" descr="POSED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4139952" y="0"/>
            <a:ext cx="2700533" cy="8808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1.cz/" TargetMode="External"/><Relationship Id="rId3" Type="http://schemas.openxmlformats.org/officeDocument/2006/relationships/hyperlink" Target="http://www.dobryweb.cz/" TargetMode="External"/><Relationship Id="rId7" Type="http://schemas.openxmlformats.org/officeDocument/2006/relationships/hyperlink" Target="http://www.tyinternety.cz/" TargetMode="External"/><Relationship Id="rId2" Type="http://schemas.openxmlformats.org/officeDocument/2006/relationships/hyperlink" Target="http://www.jakmeritweb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reativesriminals.com/" TargetMode="External"/><Relationship Id="rId5" Type="http://schemas.openxmlformats.org/officeDocument/2006/relationships/hyperlink" Target="http://www.mediar.cz/" TargetMode="External"/><Relationship Id="rId4" Type="http://schemas.openxmlformats.org/officeDocument/2006/relationships/hyperlink" Target="http://www.lupa.cz/" TargetMode="External"/><Relationship Id="rId9" Type="http://schemas.openxmlformats.org/officeDocument/2006/relationships/hyperlink" Target="http://www.ataxo.cz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funny-graphs-cutlery-unifica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056890"/>
            <a:ext cx="5146148" cy="5801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Facebook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Stránka – skupiny jsou vhodné pro vnitřní komunikaci</a:t>
            </a:r>
          </a:p>
          <a:p>
            <a:r>
              <a:rPr lang="cs-CZ" dirty="0" smtClean="0"/>
              <a:t>Události – titulek, prvních 5 řádků, gramatika, neužívat </a:t>
            </a:r>
            <a:r>
              <a:rPr lang="cs-CZ" dirty="0" err="1" smtClean="0"/>
              <a:t>smailíky</a:t>
            </a:r>
            <a:r>
              <a:rPr lang="cs-CZ" dirty="0" smtClean="0"/>
              <a:t> – všeho s mírou, sdílení, </a:t>
            </a:r>
            <a:r>
              <a:rPr lang="cs-CZ" dirty="0" err="1" smtClean="0"/>
              <a:t>likes</a:t>
            </a:r>
            <a:endParaRPr lang="cs-CZ" dirty="0" smtClean="0"/>
          </a:p>
          <a:p>
            <a:r>
              <a:rPr lang="cs-CZ" dirty="0" smtClean="0"/>
              <a:t>Statusy jsou </a:t>
            </a:r>
            <a:r>
              <a:rPr lang="cs-CZ" dirty="0" err="1" smtClean="0"/>
              <a:t>nejsdílenější</a:t>
            </a:r>
            <a:endParaRPr lang="cs-CZ" dirty="0" smtClean="0"/>
          </a:p>
          <a:p>
            <a:r>
              <a:rPr lang="cs-CZ" dirty="0" smtClean="0"/>
              <a:t>Využívání otázek pro sdílení</a:t>
            </a:r>
          </a:p>
          <a:p>
            <a:r>
              <a:rPr lang="cs-CZ" dirty="0" err="1" smtClean="0"/>
              <a:t>Insights</a:t>
            </a:r>
            <a:r>
              <a:rPr lang="cs-CZ" dirty="0" smtClean="0"/>
              <a:t> – přehled návštěvnosti, statistika, zase je to o měření a přehledu</a:t>
            </a:r>
          </a:p>
          <a:p>
            <a:r>
              <a:rPr lang="cs-CZ" dirty="0" smtClean="0"/>
              <a:t>Sdílení – členové organizace </a:t>
            </a:r>
            <a:r>
              <a:rPr lang="cs-CZ" dirty="0" err="1" smtClean="0"/>
              <a:t>lajkují</a:t>
            </a:r>
            <a:r>
              <a:rPr lang="cs-CZ" dirty="0" smtClean="0"/>
              <a:t>, sdílí – vnitřní předpis ;-)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SU_FCB_scre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77869" cy="63093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tipy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hlinkClick r:id="rId2"/>
              </a:rPr>
              <a:t>www.</a:t>
            </a:r>
            <a:r>
              <a:rPr lang="cs-CZ" dirty="0" err="1" smtClean="0">
                <a:hlinkClick r:id="rId2"/>
              </a:rPr>
              <a:t>jakmeritweb.cz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www.</a:t>
            </a:r>
            <a:r>
              <a:rPr lang="cs-CZ" dirty="0" err="1" smtClean="0">
                <a:hlinkClick r:id="rId3"/>
              </a:rPr>
              <a:t>dobryweb.cz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www.lupa.</a:t>
            </a:r>
            <a:r>
              <a:rPr lang="cs-CZ" dirty="0" err="1" smtClean="0">
                <a:hlinkClick r:id="rId4"/>
              </a:rPr>
              <a:t>cz</a:t>
            </a:r>
            <a:endParaRPr lang="cs-CZ" dirty="0" smtClean="0"/>
          </a:p>
          <a:p>
            <a:r>
              <a:rPr lang="cs-CZ" dirty="0" smtClean="0">
                <a:hlinkClick r:id="rId5"/>
              </a:rPr>
              <a:t>www.</a:t>
            </a:r>
            <a:r>
              <a:rPr lang="cs-CZ" dirty="0" err="1" smtClean="0">
                <a:hlinkClick r:id="rId5"/>
              </a:rPr>
              <a:t>mediar.cz</a:t>
            </a:r>
            <a:endParaRPr lang="cs-CZ" dirty="0" smtClean="0"/>
          </a:p>
          <a:p>
            <a:r>
              <a:rPr lang="cs-CZ" dirty="0" smtClean="0">
                <a:hlinkClick r:id="rId6"/>
              </a:rPr>
              <a:t>www.</a:t>
            </a:r>
            <a:r>
              <a:rPr lang="cs-CZ" dirty="0" err="1" smtClean="0">
                <a:hlinkClick r:id="rId6"/>
              </a:rPr>
              <a:t>creativecriminals.com</a:t>
            </a:r>
            <a:endParaRPr lang="cs-CZ" dirty="0" smtClean="0"/>
          </a:p>
          <a:p>
            <a:r>
              <a:rPr lang="cs-CZ" dirty="0" smtClean="0">
                <a:hlinkClick r:id="rId7"/>
              </a:rPr>
              <a:t>www.</a:t>
            </a:r>
            <a:r>
              <a:rPr lang="cs-CZ" dirty="0" err="1" smtClean="0">
                <a:hlinkClick r:id="rId7"/>
              </a:rPr>
              <a:t>tyinternety.cz</a:t>
            </a:r>
            <a:endParaRPr lang="cs-CZ" dirty="0" smtClean="0"/>
          </a:p>
          <a:p>
            <a:r>
              <a:rPr lang="cs-CZ" dirty="0" smtClean="0">
                <a:hlinkClick r:id="rId8"/>
              </a:rPr>
              <a:t>www.H1.cz</a:t>
            </a:r>
            <a:endParaRPr lang="cs-CZ" dirty="0" smtClean="0"/>
          </a:p>
          <a:p>
            <a:r>
              <a:rPr lang="cs-CZ" dirty="0" smtClean="0">
                <a:hlinkClick r:id="rId9"/>
              </a:rPr>
              <a:t>www.</a:t>
            </a:r>
            <a:r>
              <a:rPr lang="cs-CZ" dirty="0" err="1" smtClean="0">
                <a:hlinkClick r:id="rId9"/>
              </a:rPr>
              <a:t>ataxo.cz</a:t>
            </a:r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Propagace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Vše co jste chtěli vědět, ale báli jste se zeptat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 čím se potýkáme?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Nedostatek povědomí </a:t>
            </a:r>
          </a:p>
          <a:p>
            <a:r>
              <a:rPr lang="cs-CZ" dirty="0" smtClean="0"/>
              <a:t>Špatná pověst – sektářství</a:t>
            </a:r>
          </a:p>
          <a:p>
            <a:r>
              <a:rPr lang="cs-CZ" dirty="0" smtClean="0"/>
              <a:t>Vnitřní komunikace</a:t>
            </a:r>
          </a:p>
          <a:p>
            <a:r>
              <a:rPr lang="cs-CZ" dirty="0" smtClean="0"/>
              <a:t>První kontakt</a:t>
            </a:r>
          </a:p>
          <a:p>
            <a:r>
              <a:rPr lang="cs-CZ" dirty="0" smtClean="0"/>
              <a:t>My vs. Oni!</a:t>
            </a:r>
          </a:p>
          <a:p>
            <a:r>
              <a:rPr lang="cs-CZ" dirty="0" smtClean="0"/>
              <a:t>Vnitřní organizace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792088"/>
          </a:xfrm>
        </p:spPr>
        <p:txBody>
          <a:bodyPr/>
          <a:lstStyle/>
          <a:p>
            <a:r>
              <a:rPr lang="cs-CZ" dirty="0" smtClean="0"/>
              <a:t>Nástroje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Online interní komunikace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Fb</a:t>
            </a:r>
            <a:r>
              <a:rPr lang="cs-CZ" dirty="0" smtClean="0"/>
              <a:t> – skupiny pro komunikaci větších projektů všech členům najednou</a:t>
            </a:r>
          </a:p>
          <a:p>
            <a:r>
              <a:rPr lang="cs-CZ" dirty="0" smtClean="0"/>
              <a:t>Email – KIS – shrnutí na začátku, potom rozepsat</a:t>
            </a:r>
          </a:p>
          <a:p>
            <a:r>
              <a:rPr lang="cs-CZ" dirty="0" smtClean="0"/>
              <a:t>Fórum – možnost, jak nahradit </a:t>
            </a:r>
            <a:r>
              <a:rPr lang="cs-CZ" dirty="0" err="1" smtClean="0"/>
              <a:t>Facebook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Interní offline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Schůze – místnost, struktura, zápis, kompetence, pravidelnost, kontinuita, moderátor</a:t>
            </a:r>
          </a:p>
          <a:p>
            <a:r>
              <a:rPr lang="cs-CZ" dirty="0" smtClean="0"/>
              <a:t>Spolupráce se školou – nutnost dobrých vztahů, jedna styčná osoba, která komunikuje za organizaci</a:t>
            </a:r>
          </a:p>
          <a:p>
            <a:r>
              <a:rPr lang="cs-CZ" dirty="0" smtClean="0"/>
              <a:t>Předávání </a:t>
            </a:r>
            <a:r>
              <a:rPr lang="cs-CZ" dirty="0" err="1" smtClean="0"/>
              <a:t>know</a:t>
            </a:r>
            <a:r>
              <a:rPr lang="cs-CZ" dirty="0" smtClean="0"/>
              <a:t> – </a:t>
            </a:r>
            <a:r>
              <a:rPr lang="cs-CZ" dirty="0" err="1" smtClean="0"/>
              <a:t>how</a:t>
            </a:r>
            <a:r>
              <a:rPr lang="cs-CZ" dirty="0" smtClean="0"/>
              <a:t> od starších členů</a:t>
            </a:r>
          </a:p>
          <a:p>
            <a:r>
              <a:rPr lang="cs-CZ" dirty="0" smtClean="0"/>
              <a:t>Stanovy – záleží na typu </a:t>
            </a:r>
            <a:r>
              <a:rPr lang="cs-CZ" dirty="0" err="1" smtClean="0"/>
              <a:t>org</a:t>
            </a:r>
            <a:r>
              <a:rPr lang="cs-CZ" dirty="0" smtClean="0"/>
              <a:t>., 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Komunikace externí offline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Plakáty –  vždy záleží na příležitosti a účelu, množství, výběr umístění, zadání, za kolik, kdy rozvěsit?</a:t>
            </a:r>
          </a:p>
          <a:p>
            <a:r>
              <a:rPr lang="cs-CZ" dirty="0" smtClean="0"/>
              <a:t>Letáky – doplňují plakát, jednotný design s plakátem, v rámci jedné kampaně</a:t>
            </a:r>
          </a:p>
          <a:p>
            <a:r>
              <a:rPr lang="cs-CZ" dirty="0" smtClean="0"/>
              <a:t>Propagační materiály – placky, časopisy, brožury, klíčenky … využijte svoji kreativitu, nic není vyloženě špatné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Komunikace externí offline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PR aktivity – demonstrace, party, workshopy atd. </a:t>
            </a:r>
          </a:p>
          <a:p>
            <a:r>
              <a:rPr lang="cs-CZ" dirty="0" smtClean="0"/>
              <a:t>Udržovat vztahy s místními médii, budovat dobré vztahy s univerzitou, spolupracovat se studentskými médii!</a:t>
            </a:r>
          </a:p>
          <a:p>
            <a:r>
              <a:rPr lang="cs-CZ" dirty="0" smtClean="0"/>
              <a:t>Nebát se kreativity, opět není nic vyloženě špatně, ale všeho s mírou.</a:t>
            </a:r>
          </a:p>
          <a:p>
            <a:r>
              <a:rPr lang="cs-CZ" dirty="0" smtClean="0"/>
              <a:t>Vymýšlet netradiční věci, </a:t>
            </a:r>
          </a:p>
          <a:p>
            <a:r>
              <a:rPr lang="cs-CZ" dirty="0" smtClean="0"/>
              <a:t>jsme přece studenti</a:t>
            </a:r>
          </a:p>
          <a:p>
            <a:r>
              <a:rPr lang="cs-CZ" dirty="0" smtClean="0"/>
              <a:t>Zaujmout!!!</a:t>
            </a:r>
            <a:endParaRPr lang="cs-CZ" dirty="0"/>
          </a:p>
        </p:txBody>
      </p:sp>
      <p:pic>
        <p:nvPicPr>
          <p:cNvPr id="4" name="Obrázek 3" descr="plakatova a casopisova ste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3988910"/>
            <a:ext cx="3779912" cy="2869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Komunikace externí online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Reklamní bannery na stránkách v rámci </a:t>
            </a:r>
            <a:r>
              <a:rPr lang="cs-CZ" dirty="0" err="1" smtClean="0"/>
              <a:t>partnertsví</a:t>
            </a:r>
            <a:r>
              <a:rPr lang="cs-CZ" dirty="0" smtClean="0"/>
              <a:t>, platit nemá smysl = drahé</a:t>
            </a:r>
          </a:p>
          <a:p>
            <a:r>
              <a:rPr lang="cs-CZ" dirty="0" smtClean="0"/>
              <a:t>Vlastní web – články, videa, aktualizované informace, vlastní obsah, důraz na aktuálnost a zaměření na studenty</a:t>
            </a:r>
          </a:p>
          <a:p>
            <a:pPr lvl="1"/>
            <a:r>
              <a:rPr lang="cs-CZ" dirty="0" smtClean="0"/>
              <a:t>Využívat volných nástrojů – </a:t>
            </a:r>
            <a:r>
              <a:rPr lang="cs-CZ" dirty="0" err="1" smtClean="0"/>
              <a:t>wordpress</a:t>
            </a:r>
            <a:r>
              <a:rPr lang="cs-CZ" dirty="0" smtClean="0"/>
              <a:t>, šablony, </a:t>
            </a:r>
          </a:p>
          <a:p>
            <a:r>
              <a:rPr lang="cs-CZ" dirty="0" smtClean="0"/>
              <a:t>Měřit, </a:t>
            </a:r>
            <a:r>
              <a:rPr lang="cs-CZ" dirty="0" err="1" smtClean="0"/>
              <a:t>měřit</a:t>
            </a:r>
            <a:r>
              <a:rPr lang="cs-CZ" dirty="0" smtClean="0"/>
              <a:t>, </a:t>
            </a:r>
            <a:r>
              <a:rPr lang="cs-CZ" dirty="0" err="1" smtClean="0"/>
              <a:t>měřit</a:t>
            </a:r>
            <a:r>
              <a:rPr lang="cs-CZ" dirty="0" smtClean="0"/>
              <a:t>!!! (pomocí G. </a:t>
            </a:r>
            <a:r>
              <a:rPr lang="cs-CZ" dirty="0" err="1" smtClean="0"/>
              <a:t>Analytics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Twitter</a:t>
            </a:r>
            <a:r>
              <a:rPr lang="cs-CZ" dirty="0" smtClean="0"/>
              <a:t> – specifická cílová </a:t>
            </a:r>
            <a:r>
              <a:rPr lang="cs-CZ" dirty="0" err="1" smtClean="0"/>
              <a:t>sk</a:t>
            </a:r>
            <a:r>
              <a:rPr lang="cs-CZ" dirty="0" smtClean="0"/>
              <a:t>., doplňující komunikace</a:t>
            </a:r>
          </a:p>
          <a:p>
            <a:endParaRPr lang="cs-CZ" dirty="0"/>
          </a:p>
        </p:txBody>
      </p:sp>
      <p:pic>
        <p:nvPicPr>
          <p:cNvPr id="4" name="Obrázek 3" descr="twitter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5733256"/>
            <a:ext cx="891171" cy="897017"/>
          </a:xfrm>
          <a:prstGeom prst="rect">
            <a:avLst/>
          </a:prstGeom>
        </p:spPr>
      </p:pic>
      <p:pic>
        <p:nvPicPr>
          <p:cNvPr id="5" name="Obrázek 4" descr="FaceBook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5733256"/>
            <a:ext cx="936104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deabombing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deabombing">
      <a:majorFont>
        <a:latin typeface="Play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376</Words>
  <Application>Microsoft Office PowerPoint</Application>
  <PresentationFormat>Předvádění na obrazovce (4:3)</PresentationFormat>
  <Paragraphs>58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ideabombing</vt:lpstr>
      <vt:lpstr>Snímek 1</vt:lpstr>
      <vt:lpstr>Propagace</vt:lpstr>
      <vt:lpstr>S čím se potýkáme?</vt:lpstr>
      <vt:lpstr>Nástroje</vt:lpstr>
      <vt:lpstr>Online interní komunikace</vt:lpstr>
      <vt:lpstr>Interní offline</vt:lpstr>
      <vt:lpstr>Komunikace externí offline</vt:lpstr>
      <vt:lpstr>Komunikace externí offline</vt:lpstr>
      <vt:lpstr>Komunikace externí online</vt:lpstr>
      <vt:lpstr>Facebook</vt:lpstr>
      <vt:lpstr>Snímek 11</vt:lpstr>
      <vt:lpstr>Další tipy</vt:lpstr>
    </vt:vector>
  </TitlesOfParts>
  <Company>vut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Ing. Petr Bílek</dc:creator>
  <cp:lastModifiedBy>Ing. Petr Bílek</cp:lastModifiedBy>
  <cp:revision>11</cp:revision>
  <dcterms:created xsi:type="dcterms:W3CDTF">2011-12-01T15:02:12Z</dcterms:created>
  <dcterms:modified xsi:type="dcterms:W3CDTF">2012-01-18T16:25:27Z</dcterms:modified>
</cp:coreProperties>
</file>